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1" r:id="rId2"/>
  </p:sldIdLst>
  <p:sldSz cx="6858000" cy="97202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3CB"/>
    <a:srgbClr val="F5ECC4"/>
    <a:srgbClr val="EEE1B7"/>
    <a:srgbClr val="F5EED7"/>
    <a:srgbClr val="A39A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33"/>
    <p:restoredTop sz="96327"/>
  </p:normalViewPr>
  <p:slideViewPr>
    <p:cSldViewPr snapToGrid="0">
      <p:cViewPr varScale="1">
        <p:scale>
          <a:sx n="83" d="100"/>
          <a:sy n="83" d="100"/>
        </p:scale>
        <p:origin x="61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0794"/>
            <a:ext cx="5829300" cy="338409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105389"/>
            <a:ext cx="5143500" cy="234681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82439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38098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7514"/>
            <a:ext cx="1478756" cy="823747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7514"/>
            <a:ext cx="4350544" cy="823747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10339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34474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23318"/>
            <a:ext cx="5915025" cy="404335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04929"/>
            <a:ext cx="5915025" cy="212630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4312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87570"/>
            <a:ext cx="2914650" cy="616741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87570"/>
            <a:ext cx="2914650" cy="616741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2084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7516"/>
            <a:ext cx="5915025" cy="18788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82815"/>
            <a:ext cx="2901255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50596"/>
            <a:ext cx="2901255" cy="522239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82815"/>
            <a:ext cx="2915543" cy="116778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50596"/>
            <a:ext cx="2915543" cy="522239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250717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9089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40860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9540"/>
            <a:ext cx="3471863" cy="690768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940594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018"/>
            <a:ext cx="2211884" cy="226806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9540"/>
            <a:ext cx="3471863" cy="690768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16079"/>
            <a:ext cx="2211884" cy="5402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33089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7516"/>
            <a:ext cx="5915025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87570"/>
            <a:ext cx="5915025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37BF4-A489-F249-8082-0B279E1DBC68}" type="datetimeFigureOut">
              <a:rPr kumimoji="1" lang="ko-Kore-KR" altLang="en-US" smtClean="0"/>
              <a:t>04/01/2024</a:t>
            </a:fld>
            <a:endParaRPr kumimoji="1" lang="ko-Kore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009246"/>
            <a:ext cx="2314575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ore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009246"/>
            <a:ext cx="1543050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3F9C4-4DB5-D64F-A978-4FDB4575CE19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5BB66BC3-3A4F-98AF-BD75-EA9DC55044B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70000" contrast="-70000"/>
          </a:blip>
          <a:stretch>
            <a:fillRect/>
          </a:stretch>
        </p:blipFill>
        <p:spPr>
          <a:xfrm>
            <a:off x="1966708" y="4221867"/>
            <a:ext cx="2924583" cy="638264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9934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4EA691-004C-28AC-E386-ECB1D7A527C6}"/>
              </a:ext>
            </a:extLst>
          </p:cNvPr>
          <p:cNvSpPr txBox="1"/>
          <p:nvPr/>
        </p:nvSpPr>
        <p:spPr>
          <a:xfrm>
            <a:off x="2698295" y="398720"/>
            <a:ext cx="1461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업무의뢰서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C0E8A97A-73F4-22A5-48E1-2E1409D3A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377038"/>
              </p:ext>
            </p:extLst>
          </p:nvPr>
        </p:nvGraphicFramePr>
        <p:xfrm>
          <a:off x="432562" y="1191969"/>
          <a:ext cx="5924694" cy="1413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438">
                  <a:extLst>
                    <a:ext uri="{9D8B030D-6E8A-4147-A177-3AD203B41FA5}">
                      <a16:colId xmlns:a16="http://schemas.microsoft.com/office/drawing/2014/main" val="170013046"/>
                    </a:ext>
                  </a:extLst>
                </a:gridCol>
                <a:gridCol w="1759910">
                  <a:extLst>
                    <a:ext uri="{9D8B030D-6E8A-4147-A177-3AD203B41FA5}">
                      <a16:colId xmlns:a16="http://schemas.microsoft.com/office/drawing/2014/main" val="2996338042"/>
                    </a:ext>
                  </a:extLst>
                </a:gridCol>
                <a:gridCol w="1175196">
                  <a:extLst>
                    <a:ext uri="{9D8B030D-6E8A-4147-A177-3AD203B41FA5}">
                      <a16:colId xmlns:a16="http://schemas.microsoft.com/office/drawing/2014/main" val="848563593"/>
                    </a:ext>
                  </a:extLst>
                </a:gridCol>
                <a:gridCol w="1787150">
                  <a:extLst>
                    <a:ext uri="{9D8B030D-6E8A-4147-A177-3AD203B41FA5}">
                      <a16:colId xmlns:a16="http://schemas.microsoft.com/office/drawing/2014/main" val="933897291"/>
                    </a:ext>
                  </a:extLst>
                </a:gridCol>
              </a:tblGrid>
              <a:tr h="340519">
                <a:tc gridSpan="4"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</a:pPr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  업무 의뢰인</a:t>
                      </a:r>
                      <a:endParaRPr lang="en-US" altLang="ko-KR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3C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040052"/>
                  </a:ext>
                </a:extLst>
              </a:tr>
              <a:tr h="33162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회   사   명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3CB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성함</a:t>
                      </a:r>
                      <a:r>
                        <a:rPr lang="en-US" altLang="ko-KR" sz="1200" dirty="0"/>
                        <a:t>(</a:t>
                      </a:r>
                      <a:r>
                        <a:rPr lang="ko-KR" altLang="en-US" sz="1200" dirty="0"/>
                        <a:t>담당자</a:t>
                      </a:r>
                      <a:r>
                        <a:rPr lang="en-US" altLang="ko-KR" sz="1200" dirty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3CB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5491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연   </a:t>
                      </a:r>
                      <a:r>
                        <a:rPr lang="ko-KR" altLang="en-US" sz="1200" dirty="0" err="1"/>
                        <a:t>락</a:t>
                      </a:r>
                      <a:r>
                        <a:rPr lang="ko-KR" altLang="en-US" sz="1200" dirty="0"/>
                        <a:t>   처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3C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356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/>
                        <a:t>이   메   일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3C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921319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541AEEE-7AA3-6B6B-1D8C-82ED02798DA5}"/>
              </a:ext>
            </a:extLst>
          </p:cNvPr>
          <p:cNvSpPr txBox="1"/>
          <p:nvPr/>
        </p:nvSpPr>
        <p:spPr>
          <a:xfrm>
            <a:off x="432562" y="5660558"/>
            <a:ext cx="5924695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900" b="1" i="0" dirty="0">
                <a:solidFill>
                  <a:srgbClr val="111111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개인정보 취급방침</a:t>
            </a:r>
            <a:br>
              <a:rPr lang="ko-KR" altLang="en-US" sz="900" dirty="0"/>
            </a:b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당사는 개인정보취급방침을 통하여 귀하께서 제공하시는 개인정보가 어떠한 용도와 방식으로 이용되고 있으며 </a:t>
            </a:r>
            <a:endParaRPr lang="en-US" altLang="ko-KR" sz="900" b="0" i="0" dirty="0">
              <a:solidFill>
                <a:srgbClr val="4C4C4C"/>
              </a:solidFill>
              <a:effectLst/>
              <a:latin typeface="맑은 고딕" panose="020B0503020000020004" pitchFamily="34" charset="-127"/>
              <a:ea typeface="맑은 고딕" panose="020B0503020000020004" pitchFamily="34" charset="-127"/>
            </a:endParaRPr>
          </a:p>
          <a:p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개인정보보호를 위해 어떠한 조치가 취해지고 있는지 알려드립니다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br>
              <a:rPr lang="ko-KR" altLang="en-US" sz="900" dirty="0"/>
            </a:br>
            <a:r>
              <a:rPr lang="ko-KR" altLang="en-US" sz="900" b="1" i="0" dirty="0">
                <a:solidFill>
                  <a:srgbClr val="111111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개인정보의 수집목적 및 이용목적</a:t>
            </a:r>
            <a:br>
              <a:rPr lang="ko-KR" altLang="en-US" sz="900" dirty="0"/>
            </a:b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당사는 귀하에게 최적의 서비스를 제공하기 위한 목적으로 귀하의 개인정보를 수집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·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이용하고 있습니다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수집하는 개인정보 항목에 따른 구체적인 수집목적 및 이용목적은 다음과 같습니다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1.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성명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,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연락처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,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이메일 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: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서비스 이용에 따른 본인 확인 절차 이용 및 상담 처리</a:t>
            </a:r>
            <a:br>
              <a:rPr lang="ko-KR" altLang="en-US" sz="900" dirty="0"/>
            </a:b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2.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문의내용 및 기타 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: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원활한 상담을 위한 참고자료</a:t>
            </a:r>
            <a:br>
              <a:rPr lang="ko-KR" altLang="en-US" sz="900" dirty="0"/>
            </a:br>
            <a:br>
              <a:rPr lang="ko-KR" altLang="en-US" sz="900" dirty="0"/>
            </a:br>
            <a:r>
              <a:rPr lang="ko-KR" altLang="en-US" sz="900" b="1" i="0" dirty="0">
                <a:solidFill>
                  <a:srgbClr val="111111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개인정보의 수집</a:t>
            </a:r>
            <a:br>
              <a:rPr lang="ko-KR" altLang="en-US" sz="900" dirty="0"/>
            </a:b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1.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당사는 홈페이지를 통한 신청서 작성 시 서비스 이용을 위해 필요한 최소한의 개인정보만을 수집합니다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2.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귀하가 당사의 서비스를 정상적으로 이용하기 위해서는 연락처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,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성명 등의 항목을 입력하셔야 합니다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그러나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,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모든 항목을 입력하지 않더라도 서비스 이용에는 제한이 없습니다</a:t>
            </a: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.</a:t>
            </a:r>
            <a:br>
              <a:rPr lang="ko-KR" altLang="en-US" sz="900" dirty="0"/>
            </a:br>
            <a:br>
              <a:rPr lang="ko-KR" altLang="en-US" sz="900" dirty="0"/>
            </a:br>
            <a:r>
              <a:rPr lang="ko-KR" altLang="en-US" sz="900" b="1" i="0" dirty="0">
                <a:solidFill>
                  <a:srgbClr val="111111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개인정보의 보유기간 및 이용기간</a:t>
            </a:r>
            <a:br>
              <a:rPr lang="ko-KR" altLang="en-US" sz="900" dirty="0"/>
            </a:br>
            <a:r>
              <a:rPr lang="en-US" altLang="ko-KR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1. </a:t>
            </a:r>
            <a:r>
              <a:rPr lang="ko-KR" altLang="en-US" sz="900" b="0" i="0" dirty="0">
                <a:solidFill>
                  <a:srgbClr val="4C4C4C"/>
                </a:solidFill>
                <a:effectLst/>
                <a:latin typeface="맑은 고딕" panose="020B0503020000020004" pitchFamily="34" charset="-127"/>
                <a:ea typeface="맑은 고딕" panose="020B0503020000020004" pitchFamily="34" charset="-127"/>
              </a:rPr>
              <a:t>당사의 개인정보 수집 및 이용목적이 달성된 후에는 즉시 삭제하도록 되어 있습니다</a:t>
            </a:r>
            <a:endParaRPr lang="ko-Kore-KR" altLang="en-US" sz="900" dirty="0"/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072F9516-E3D8-1299-E74F-D95013636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331548"/>
              </p:ext>
            </p:extLst>
          </p:nvPr>
        </p:nvGraphicFramePr>
        <p:xfrm>
          <a:off x="432562" y="2917372"/>
          <a:ext cx="5924695" cy="2446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4695">
                  <a:extLst>
                    <a:ext uri="{9D8B030D-6E8A-4147-A177-3AD203B41FA5}">
                      <a16:colId xmlns:a16="http://schemas.microsoft.com/office/drawing/2014/main" val="966021161"/>
                    </a:ext>
                  </a:extLst>
                </a:gridCol>
              </a:tblGrid>
              <a:tr h="308923"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1400" dirty="0">
                          <a:solidFill>
                            <a:schemeClr val="tx1"/>
                          </a:solidFill>
                        </a:rPr>
                        <a:t>   업무 의뢰내용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F3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147091"/>
                  </a:ext>
                </a:extLst>
              </a:tr>
              <a:tr h="213790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600" b="1" i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KoPubBatang Medium" pitchFamily="2" charset="-127"/>
                          <a:ea typeface="KoPubBatang Medium" pitchFamily="2" charset="-127"/>
                          <a:cs typeface="+mn-cs"/>
                        </a:rPr>
                        <a:t>최대한 구체적으로 작성 부탁드립니다</a:t>
                      </a:r>
                      <a:endParaRPr kumimoji="1" lang="en-US" altLang="ko-KR" sz="1600" b="1" i="0" kern="1200" dirty="0">
                        <a:solidFill>
                          <a:schemeClr val="bg1">
                            <a:lumMod val="65000"/>
                          </a:schemeClr>
                        </a:solidFill>
                        <a:latin typeface="KoPubBatang Medium" pitchFamily="2" charset="-127"/>
                        <a:ea typeface="KoPubBatang Medium" pitchFamily="2" charset="-127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1600" b="1" i="0" kern="1200" dirty="0">
                        <a:solidFill>
                          <a:schemeClr val="bg1">
                            <a:lumMod val="65000"/>
                          </a:schemeClr>
                        </a:solidFill>
                        <a:ea typeface="KoPubBatang Medium" pitchFamily="2" charset="-127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1600" b="1" i="0" kern="1200" dirty="0">
                        <a:solidFill>
                          <a:schemeClr val="bg1">
                            <a:lumMod val="65000"/>
                          </a:schemeClr>
                        </a:solidFill>
                        <a:ea typeface="KoPubBatang Medium" pitchFamily="2" charset="-127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1600" b="1" i="0" kern="1200" dirty="0">
                        <a:solidFill>
                          <a:schemeClr val="bg1">
                            <a:lumMod val="65000"/>
                          </a:schemeClr>
                        </a:solidFill>
                        <a:ea typeface="KoPubBatang Medium" pitchFamily="2" charset="-127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1600" b="1" i="0" kern="1200" dirty="0">
                        <a:solidFill>
                          <a:schemeClr val="bg1">
                            <a:lumMod val="65000"/>
                          </a:schemeClr>
                        </a:solidFill>
                        <a:ea typeface="KoPubBatang Medium" pitchFamily="2" charset="-127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B098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3147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32CBFE4-A95A-91BE-DA47-0C70C2CA5F52}"/>
              </a:ext>
            </a:extLst>
          </p:cNvPr>
          <p:cNvSpPr txBox="1"/>
          <p:nvPr/>
        </p:nvSpPr>
        <p:spPr>
          <a:xfrm>
            <a:off x="1570691" y="8399453"/>
            <a:ext cx="4752578" cy="557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kumimoji="1" lang="ko-KR" altLang="en-US" sz="1100" dirty="0">
                <a:latin typeface="+mn-ea"/>
              </a:rPr>
              <a:t>상기와 같이 업무의뢰를 요청 드립니다</a:t>
            </a:r>
            <a:endParaRPr kumimoji="1" lang="en-US" altLang="ko-KR" sz="1100" dirty="0">
              <a:latin typeface="+mn-ea"/>
            </a:endParaRPr>
          </a:p>
          <a:p>
            <a:pPr marL="228600" indent="-228600" algn="r">
              <a:lnSpc>
                <a:spcPct val="150000"/>
              </a:lnSpc>
              <a:buAutoNum type="arabicPlain" startAt="20"/>
            </a:pPr>
            <a:r>
              <a:rPr kumimoji="1" lang="ko-KR" altLang="en-US" sz="1050" dirty="0">
                <a:latin typeface="+mn-ea"/>
              </a:rPr>
              <a:t>  년    월</a:t>
            </a:r>
            <a:r>
              <a:rPr kumimoji="1" lang="en-US" altLang="ko-KR" sz="1050" dirty="0">
                <a:latin typeface="+mn-ea"/>
              </a:rPr>
              <a:t> </a:t>
            </a:r>
            <a:r>
              <a:rPr kumimoji="1" lang="ko-KR" altLang="en-US" sz="1050" dirty="0">
                <a:latin typeface="+mn-ea"/>
              </a:rPr>
              <a:t>    일                                                                           </a:t>
            </a:r>
            <a:endParaRPr kumimoji="1" lang="en-US" altLang="ko-KR" sz="1050" dirty="0">
              <a:latin typeface="+mn-e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941DE3-D816-DA31-5445-4AC6B2BB84B5}"/>
              </a:ext>
            </a:extLst>
          </p:cNvPr>
          <p:cNvSpPr txBox="1"/>
          <p:nvPr/>
        </p:nvSpPr>
        <p:spPr>
          <a:xfrm>
            <a:off x="3946980" y="9018509"/>
            <a:ext cx="11963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/>
              <a:t>업 무 의 </a:t>
            </a:r>
            <a:r>
              <a:rPr lang="ko-KR" altLang="en-US" sz="1100" dirty="0" err="1"/>
              <a:t>뢰</a:t>
            </a:r>
            <a:r>
              <a:rPr lang="ko-KR" altLang="en-US" sz="1100" dirty="0"/>
              <a:t> 인</a:t>
            </a:r>
          </a:p>
        </p:txBody>
      </p:sp>
    </p:spTree>
    <p:extLst>
      <p:ext uri="{BB962C8B-B14F-4D97-AF65-F5344CB8AC3E}">
        <p14:creationId xmlns:p14="http://schemas.microsoft.com/office/powerpoint/2010/main" val="26244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 2013 - 2022">
  <a:themeElements>
    <a:clrScheme name="Office 테마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373</TotalTime>
  <Words>193</Words>
  <Application>Microsoft Office PowerPoint</Application>
  <PresentationFormat>사용자 지정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KoPubBatang Medium</vt:lpstr>
      <vt:lpstr>맑은 고딕</vt:lpstr>
      <vt:lpstr>Arial</vt:lpstr>
      <vt:lpstr>Calibri</vt:lpstr>
      <vt:lpstr>Calibri Light</vt:lpstr>
      <vt:lpstr>Office 테마 2013 - 2022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Jessica Payne</dc:creator>
  <cp:lastModifiedBy>821080980964</cp:lastModifiedBy>
  <cp:revision>18</cp:revision>
  <cp:lastPrinted>2023-01-03T08:47:08Z</cp:lastPrinted>
  <dcterms:created xsi:type="dcterms:W3CDTF">2023-01-03T08:10:56Z</dcterms:created>
  <dcterms:modified xsi:type="dcterms:W3CDTF">2024-04-01T02:51:06Z</dcterms:modified>
</cp:coreProperties>
</file>